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6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</p:sldIdLst>
  <p:sldSz cy="6858000" cx="12192000"/>
  <p:notesSz cx="6858000" cy="9144000"/>
  <p:embeddedFontLst>
    <p:embeddedFont>
      <p:font typeface="Source Sans Pro"/>
      <p:regular r:id="rId31"/>
      <p:bold r:id="rId32"/>
      <p:italic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SourceSansPro-regular.fntdata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font" Target="fonts/SourceSansPro-italic.fntdata"/><Relationship Id="rId10" Type="http://schemas.openxmlformats.org/officeDocument/2006/relationships/slide" Target="slides/slide6.xml"/><Relationship Id="rId32" Type="http://schemas.openxmlformats.org/officeDocument/2006/relationships/font" Target="fonts/SourceSansPro-bold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34" Type="http://schemas.openxmlformats.org/officeDocument/2006/relationships/font" Target="fonts/SourceSansPro-boldItalic.fntdata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Shape 128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Shape 207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Shape 212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Shape 217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Shape 227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Shape 237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Shape 247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Shape 255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Shape 264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73" name="Shape 27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Last Stand of Roland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Shape 274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79" name="Shape 2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Picture 1 – The eight phases of the Song of Roland in one picture</a:t>
            </a:r>
            <a:endParaRPr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Picture2 – Illuminated manuscript of Roland’s last stand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Shape 280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Shape 135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Shape 286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Shape 295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hape 30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Shape 304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Shape 3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Shape 313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Shape 321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Shape 327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5" name="Shape 335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Shape 142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Shape 151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Shape 161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Shape 171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Shape 180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89" name="Shape 18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1: Early 16</a:t>
            </a:r>
            <a:r>
              <a:rPr b="0" baseline="3000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century painting of the Baptism of Clovis</a:t>
            </a:r>
            <a:endParaRPr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2: 9</a:t>
            </a:r>
            <a:r>
              <a:rPr b="0" baseline="3000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century ivory engraving of the Baptism of Clovis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Shape 190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Shape 197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2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2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2.jp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bg>
      <p:bgPr>
        <a:solidFill>
          <a:schemeClr val="dk1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type="ctrTitle"/>
          </p:nvPr>
        </p:nvSpPr>
        <p:spPr>
          <a:xfrm>
            <a:off x="914400" y="2130432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" type="subTitle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0" type="dt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9" name="Shape 19"/>
          <p:cNvSpPr txBox="1"/>
          <p:nvPr>
            <p:ph idx="11" type="ftr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b="0" i="0" sz="1200" u="none" cap="none" strike="noStrike">
              <a:solidFill>
                <a:srgbClr val="89898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TxTwoObj">
  <p:cSld name="Comparison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72" name="Shape 72"/>
          <p:cNvSpPr txBox="1"/>
          <p:nvPr>
            <p:ph idx="2" type="body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3" type="body"/>
          </p:nvPr>
        </p:nvSpPr>
        <p:spPr>
          <a:xfrm>
            <a:off x="6193372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4" type="body"/>
          </p:nvPr>
        </p:nvSpPr>
        <p:spPr>
          <a:xfrm>
            <a:off x="6193372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sz="1200">
              <a:solidFill>
                <a:srgbClr val="89898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80" name="Shape 80"/>
          <p:cNvSpPr txBox="1"/>
          <p:nvPr>
            <p:ph idx="10" type="dt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1" type="ftr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2" type="sldNum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sz="1200">
              <a:solidFill>
                <a:srgbClr val="89898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idx="10" type="dt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85" name="Shape 85"/>
          <p:cNvSpPr txBox="1"/>
          <p:nvPr>
            <p:ph idx="11" type="ftr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86" name="Shape 86"/>
          <p:cNvSpPr txBox="1"/>
          <p:nvPr>
            <p:ph idx="12" type="sldNum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sz="1200">
              <a:solidFill>
                <a:srgbClr val="89898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Tx">
  <p:cSld name="Content with Caption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>
            <p:ph type="title"/>
          </p:nvPr>
        </p:nvSpPr>
        <p:spPr>
          <a:xfrm>
            <a:off x="609603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4766733" y="273057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90" name="Shape 90"/>
          <p:cNvSpPr txBox="1"/>
          <p:nvPr>
            <p:ph idx="2" type="body"/>
          </p:nvPr>
        </p:nvSpPr>
        <p:spPr>
          <a:xfrm>
            <a:off x="609603" y="1435103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91" name="Shape 91"/>
          <p:cNvSpPr txBox="1"/>
          <p:nvPr>
            <p:ph idx="10" type="dt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92" name="Shape 92"/>
          <p:cNvSpPr txBox="1"/>
          <p:nvPr>
            <p:ph idx="11" type="ftr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93" name="Shape 93"/>
          <p:cNvSpPr txBox="1"/>
          <p:nvPr>
            <p:ph idx="12" type="sldNum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sz="1200">
              <a:solidFill>
                <a:srgbClr val="89898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picTx">
  <p:cSld name="Picture with Caption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96" name="Shape 96"/>
          <p:cNvSpPr/>
          <p:nvPr>
            <p:ph idx="2" type="pic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98" name="Shape 98"/>
          <p:cNvSpPr txBox="1"/>
          <p:nvPr>
            <p:ph idx="10" type="dt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99" name="Shape 99"/>
          <p:cNvSpPr txBox="1"/>
          <p:nvPr>
            <p:ph idx="11" type="ftr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00" name="Shape 100"/>
          <p:cNvSpPr txBox="1"/>
          <p:nvPr>
            <p:ph idx="12" type="sldNum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sz="1200">
              <a:solidFill>
                <a:srgbClr val="89898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vertTx">
  <p:cSld name="Title and Vertical Text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03" name="Shape 103"/>
          <p:cNvSpPr txBox="1"/>
          <p:nvPr>
            <p:ph idx="1" type="body"/>
          </p:nvPr>
        </p:nvSpPr>
        <p:spPr>
          <a:xfrm rot="5400000">
            <a:off x="3833019" y="-1623212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04" name="Shape 104"/>
          <p:cNvSpPr txBox="1"/>
          <p:nvPr>
            <p:ph idx="10" type="dt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05" name="Shape 105"/>
          <p:cNvSpPr txBox="1"/>
          <p:nvPr>
            <p:ph idx="11" type="ftr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06" name="Shape 106"/>
          <p:cNvSpPr txBox="1"/>
          <p:nvPr>
            <p:ph idx="12" type="sldNum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sz="1200">
              <a:solidFill>
                <a:srgbClr val="89898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vertTitleAndTx">
  <p:cSld name="Vertical Title and Tex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>
            <p:ph type="title"/>
          </p:nvPr>
        </p:nvSpPr>
        <p:spPr>
          <a:xfrm rot="5400000">
            <a:off x="7285037" y="1828808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09" name="Shape 109"/>
          <p:cNvSpPr txBox="1"/>
          <p:nvPr>
            <p:ph idx="1" type="body"/>
          </p:nvPr>
        </p:nvSpPr>
        <p:spPr>
          <a:xfrm rot="5400000">
            <a:off x="1697037" y="-812793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10" name="Shape 110"/>
          <p:cNvSpPr txBox="1"/>
          <p:nvPr>
            <p:ph idx="10" type="dt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11" name="Shape 111"/>
          <p:cNvSpPr txBox="1"/>
          <p:nvPr>
            <p:ph idx="11" type="ftr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12" name="Shape 112"/>
          <p:cNvSpPr txBox="1"/>
          <p:nvPr>
            <p:ph idx="12" type="sldNum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sz="1200">
              <a:solidFill>
                <a:srgbClr val="89898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Only">
  <p:cSld name="Conten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>
            <p:ph idx="1" type="body"/>
          </p:nvPr>
        </p:nvSpPr>
        <p:spPr>
          <a:xfrm>
            <a:off x="609600" y="274645"/>
            <a:ext cx="10972800" cy="58515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15" name="Shape 115"/>
          <p:cNvSpPr txBox="1"/>
          <p:nvPr>
            <p:ph idx="10" type="dt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16" name="Shape 116"/>
          <p:cNvSpPr txBox="1"/>
          <p:nvPr>
            <p:ph idx="11" type="ftr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17" name="Shape 117"/>
          <p:cNvSpPr txBox="1"/>
          <p:nvPr>
            <p:ph idx="12" type="sldNum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sz="1200">
              <a:solidFill>
                <a:srgbClr val="89898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AndObj">
  <p:cSld name="Title, Text, and Content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x="914400" y="1981200"/>
            <a:ext cx="50800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21" name="Shape 121"/>
          <p:cNvSpPr txBox="1"/>
          <p:nvPr>
            <p:ph idx="2" type="body"/>
          </p:nvPr>
        </p:nvSpPr>
        <p:spPr>
          <a:xfrm>
            <a:off x="6197600" y="1981200"/>
            <a:ext cx="50800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22" name="Shape 122"/>
          <p:cNvSpPr txBox="1"/>
          <p:nvPr>
            <p:ph idx="10" type="dt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23" name="Shape 123"/>
          <p:cNvSpPr txBox="1"/>
          <p:nvPr>
            <p:ph idx="11" type="ftr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24" name="Shape 124"/>
          <p:cNvSpPr txBox="1"/>
          <p:nvPr>
            <p:ph idx="12" type="sldNum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sz="1200">
              <a:solidFill>
                <a:srgbClr val="89898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">
  <p:cSld name="3_Title and Content">
    <p:bg>
      <p:bgPr>
        <a:solidFill>
          <a:schemeClr val="dk1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Andrew\Desktop\Merovingian left.jpg" id="22" name="Shape 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" y="7"/>
            <a:ext cx="1055435" cy="17002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ndrew\Desktop\Merovingian left.jpg" id="23" name="Shape 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" y="3429007"/>
            <a:ext cx="1055435" cy="17002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ndrew\Desktop\Merovingian right.jpg" id="24" name="Shape 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" y="1700213"/>
            <a:ext cx="1055435" cy="17764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ndrew\Desktop\Merovingian right.jpg" id="25" name="Shape 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" y="5083182"/>
            <a:ext cx="1055435" cy="1774825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Shape 26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x="1391477" y="1340768"/>
            <a:ext cx="10190923" cy="518457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5_Title and Content">
    <p:bg>
      <p:bgPr>
        <a:solidFill>
          <a:schemeClr val="dk1"/>
        </a:solid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idx="1" type="body"/>
          </p:nvPr>
        </p:nvSpPr>
        <p:spPr>
          <a:xfrm>
            <a:off x="1391481" y="1700218"/>
            <a:ext cx="5376599" cy="482513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30" name="Shape 30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2" type="body"/>
          </p:nvPr>
        </p:nvSpPr>
        <p:spPr>
          <a:xfrm>
            <a:off x="1391482" y="1196759"/>
            <a:ext cx="5376599" cy="45169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28600" lvl="0" marL="457200" marR="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pic>
        <p:nvPicPr>
          <p:cNvPr descr="C:\Users\Andrew\Desktop\Merovingian left.jpg" id="32" name="Shape 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" y="7"/>
            <a:ext cx="1055435" cy="17002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ndrew\Desktop\Merovingian right.jpg" id="33" name="Shape 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" y="1700213"/>
            <a:ext cx="1055435" cy="17764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ndrew\Desktop\Merovingian left.jpg" id="34" name="Shape 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" y="3429007"/>
            <a:ext cx="1055435" cy="17002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ndrew\Desktop\Merovingian right.jpg" id="35" name="Shape 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" y="5083182"/>
            <a:ext cx="1055435" cy="1774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2_Title and Content">
    <p:bg>
      <p:bgPr>
        <a:solidFill>
          <a:schemeClr val="dk1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idx="1" type="body"/>
          </p:nvPr>
        </p:nvSpPr>
        <p:spPr>
          <a:xfrm>
            <a:off x="45938" y="548680"/>
            <a:ext cx="12146065" cy="56166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6_Title and Content">
    <p:bg>
      <p:bgPr>
        <a:solidFill>
          <a:srgbClr val="0A0A0A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idx="1" type="body"/>
          </p:nvPr>
        </p:nvSpPr>
        <p:spPr>
          <a:xfrm>
            <a:off x="1391482" y="1648447"/>
            <a:ext cx="5376599" cy="4876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2" type="body"/>
          </p:nvPr>
        </p:nvSpPr>
        <p:spPr>
          <a:xfrm>
            <a:off x="1391482" y="1196759"/>
            <a:ext cx="5376599" cy="45169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28600" lvl="0" marL="457200" marR="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b="1" i="0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41" name="Shape 41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pic>
        <p:nvPicPr>
          <p:cNvPr descr="C:\Users\Andrew\Desktop\Scepter(sm).jpg" id="42" name="Shape 4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" y="0"/>
            <a:ext cx="1271460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ndrew\Desktop\Scepter(sm).jpg" id="43" name="Shape 4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" y="3429000"/>
            <a:ext cx="1271461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4_Title and Content">
    <p:bg>
      <p:bgPr>
        <a:solidFill>
          <a:srgbClr val="0A0A0A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Andrew\Desktop\Scepter(sm).jpg" id="45" name="Shape 4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" y="3429000"/>
            <a:ext cx="1271461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ndrew\Desktop\Scepter(sm).jpg" id="46" name="Shape 4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" y="0"/>
            <a:ext cx="1271460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Shape 47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" type="body"/>
          </p:nvPr>
        </p:nvSpPr>
        <p:spPr>
          <a:xfrm>
            <a:off x="1391477" y="1340768"/>
            <a:ext cx="10190923" cy="518457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on 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type="title"/>
          </p:nvPr>
        </p:nvSpPr>
        <p:spPr>
          <a:xfrm>
            <a:off x="963084" y="4406907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0" type="dt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1" type="ftr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12" type="sldNum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sz="1200">
              <a:solidFill>
                <a:srgbClr val="89898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">
  <p:cSld name="1_Two Content">
    <p:bg>
      <p:bgPr>
        <a:solidFill>
          <a:schemeClr val="dk1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>
            <p:ph type="title"/>
          </p:nvPr>
        </p:nvSpPr>
        <p:spPr>
          <a:xfrm>
            <a:off x="1199456" y="274638"/>
            <a:ext cx="10382944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1199457" y="1628800"/>
            <a:ext cx="519277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2" type="body"/>
          </p:nvPr>
        </p:nvSpPr>
        <p:spPr>
          <a:xfrm>
            <a:off x="6576053" y="1600206"/>
            <a:ext cx="5006347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pic>
        <p:nvPicPr>
          <p:cNvPr descr="C:\Users\Andrew\Desktop\Merovingian left.jpg" id="59" name="Shape 5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" y="7"/>
            <a:ext cx="1055435" cy="17002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ndrew\Desktop\Merovingian right.jpg" id="60" name="Shape 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" y="1700213"/>
            <a:ext cx="1055435" cy="17764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ndrew\Desktop\Merovingian left.jpg" id="61" name="Shape 6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" y="3429007"/>
            <a:ext cx="1055435" cy="17002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ndrew\Desktop\Merovingian right.jpg" id="62" name="Shape 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" y="5083182"/>
            <a:ext cx="1055435" cy="1774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2_Two Content">
    <p:bg>
      <p:bgPr>
        <a:solidFill>
          <a:srgbClr val="0A0A0A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/>
          <p:nvPr>
            <p:ph type="title"/>
          </p:nvPr>
        </p:nvSpPr>
        <p:spPr>
          <a:xfrm>
            <a:off x="1679509" y="274638"/>
            <a:ext cx="9902891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1679509" y="1628800"/>
            <a:ext cx="4904747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2" type="body"/>
          </p:nvPr>
        </p:nvSpPr>
        <p:spPr>
          <a:xfrm>
            <a:off x="6864085" y="1600206"/>
            <a:ext cx="4718315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pic>
        <p:nvPicPr>
          <p:cNvPr descr="C:\Users\Andrew\Desktop\Scepter(sm).jpg" id="67" name="Shape 6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" y="0"/>
            <a:ext cx="1271460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ndrew\Desktop\Scepter(sm).jpg" id="68" name="Shape 6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" y="3429000"/>
            <a:ext cx="1271461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0" type="dt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1" type="ftr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98989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‹#›</a:t>
            </a:fld>
            <a:endParaRPr b="0" i="0" sz="1200" u="none" cap="none" strike="noStrike">
              <a:solidFill>
                <a:srgbClr val="898989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4.png"/><Relationship Id="rId4" Type="http://schemas.openxmlformats.org/officeDocument/2006/relationships/image" Target="../media/image2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3.png"/><Relationship Id="rId4" Type="http://schemas.openxmlformats.org/officeDocument/2006/relationships/image" Target="../media/image3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3.png"/><Relationship Id="rId4" Type="http://schemas.openxmlformats.org/officeDocument/2006/relationships/image" Target="../media/image37.png"/><Relationship Id="rId5" Type="http://schemas.openxmlformats.org/officeDocument/2006/relationships/image" Target="../media/image3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1.png"/><Relationship Id="rId4" Type="http://schemas.openxmlformats.org/officeDocument/2006/relationships/image" Target="../media/image3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6.png"/><Relationship Id="rId4" Type="http://schemas.openxmlformats.org/officeDocument/2006/relationships/image" Target="../media/image4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9.png"/><Relationship Id="rId4" Type="http://schemas.openxmlformats.org/officeDocument/2006/relationships/image" Target="../media/image3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7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youtu.be/8QeHQdCS8tU" TargetMode="External"/><Relationship Id="rId4" Type="http://schemas.openxmlformats.org/officeDocument/2006/relationships/image" Target="../media/image42.png"/><Relationship Id="rId5" Type="http://schemas.openxmlformats.org/officeDocument/2006/relationships/image" Target="../media/image4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7.png"/><Relationship Id="rId4" Type="http://schemas.openxmlformats.org/officeDocument/2006/relationships/image" Target="../media/image3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youtu.be/T5VUGPXYBtg" TargetMode="External"/><Relationship Id="rId4" Type="http://schemas.openxmlformats.org/officeDocument/2006/relationships/image" Target="../media/image44.png"/><Relationship Id="rId5" Type="http://schemas.openxmlformats.org/officeDocument/2006/relationships/image" Target="../media/image51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9.png"/><Relationship Id="rId4" Type="http://schemas.openxmlformats.org/officeDocument/2006/relationships/image" Target="../media/image4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21.png"/><Relationship Id="rId5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13.png"/><Relationship Id="rId5" Type="http://schemas.openxmlformats.org/officeDocument/2006/relationships/image" Target="../media/image4.png"/><Relationship Id="rId6" Type="http://schemas.openxmlformats.org/officeDocument/2006/relationships/image" Target="../media/image12.png"/><Relationship Id="rId7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youtu.be/2lh_t9-_APs" TargetMode="External"/><Relationship Id="rId4" Type="http://schemas.openxmlformats.org/officeDocument/2006/relationships/image" Target="../media/image20.png"/><Relationship Id="rId5" Type="http://schemas.openxmlformats.org/officeDocument/2006/relationships/image" Target="../media/image10.gif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youtu.be/egOXY7VnwZ0" TargetMode="External"/><Relationship Id="rId4" Type="http://schemas.openxmlformats.org/officeDocument/2006/relationships/image" Target="../media/image25.png"/><Relationship Id="rId5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2.png"/><Relationship Id="rId4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youtu.be/-L5XogJHJ9U" TargetMode="External"/><Relationship Id="rId4" Type="http://schemas.openxmlformats.org/officeDocument/2006/relationships/image" Target="../media/image15.png"/><Relationship Id="rId5" Type="http://schemas.openxmlformats.org/officeDocument/2006/relationships/image" Target="../media/image22.png"/><Relationship Id="rId6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>
            <p:ph type="ctrTitle"/>
          </p:nvPr>
        </p:nvSpPr>
        <p:spPr>
          <a:xfrm>
            <a:off x="914400" y="2130432"/>
            <a:ext cx="10363200" cy="14700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Shape 131"/>
          <p:cNvSpPr txBox="1"/>
          <p:nvPr>
            <p:ph idx="1" type="subTitle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64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  <p:pic>
        <p:nvPicPr>
          <p:cNvPr id="132" name="Shape 1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4525" y="1739750"/>
            <a:ext cx="6477326" cy="3899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Shape 209"/>
          <p:cNvPicPr preferRelativeResize="0"/>
          <p:nvPr/>
        </p:nvPicPr>
        <p:blipFill rotWithShape="1">
          <a:blip r:embed="rId3">
            <a:alphaModFix/>
          </a:blip>
          <a:srcRect b="0" l="0" r="0" t="5900"/>
          <a:stretch/>
        </p:blipFill>
        <p:spPr>
          <a:xfrm>
            <a:off x="2431004" y="0"/>
            <a:ext cx="823700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Shape 2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68588" y="0"/>
            <a:ext cx="90548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/>
          <p:nvPr>
            <p:ph idx="1" type="body"/>
          </p:nvPr>
        </p:nvSpPr>
        <p:spPr>
          <a:xfrm>
            <a:off x="1391477" y="1772816"/>
            <a:ext cx="6144683" cy="47525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773 C.E. – Charlemagne came to the aid of the Pope against the Lombards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Franks laid siege to Pavia, capital of the Kingdom of the Lombards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774 C.E. – The Lombards surrendered and Charlemagne crowned himself with the Iron Crown of Lombard incorporating the Kingdom into his growing empire</a:t>
            </a:r>
            <a:endParaRPr b="0" i="0" sz="28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20" name="Shape 220"/>
          <p:cNvSpPr txBox="1"/>
          <p:nvPr>
            <p:ph idx="2" type="body"/>
          </p:nvPr>
        </p:nvSpPr>
        <p:spPr>
          <a:xfrm>
            <a:off x="1391482" y="1196759"/>
            <a:ext cx="5376599" cy="4516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Charlemagne - Italy</a:t>
            </a:r>
            <a:endParaRPr b="1" i="0" sz="30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marR="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21" name="Shape 221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Carolingians</a:t>
            </a:r>
            <a:endParaRPr/>
          </a:p>
        </p:txBody>
      </p:sp>
      <p:pic>
        <p:nvPicPr>
          <p:cNvPr id="222" name="Shape 222"/>
          <p:cNvPicPr preferRelativeResize="0"/>
          <p:nvPr/>
        </p:nvPicPr>
        <p:blipFill rotWithShape="1">
          <a:blip r:embed="rId3">
            <a:alphaModFix/>
          </a:blip>
          <a:srcRect b="13748" l="15449" r="3045" t="7947"/>
          <a:stretch/>
        </p:blipFill>
        <p:spPr>
          <a:xfrm>
            <a:off x="7680175" y="2996952"/>
            <a:ext cx="4104456" cy="2409137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Shape 223"/>
          <p:cNvSpPr txBox="1"/>
          <p:nvPr/>
        </p:nvSpPr>
        <p:spPr>
          <a:xfrm>
            <a:off x="7536160" y="5645956"/>
            <a:ext cx="4441418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Iron Crown of Lombard: One of the oldest royal insignias in Christendom. Kept at the Cathedral of Monza in Italy.</a:t>
            </a:r>
            <a:endParaRPr/>
          </a:p>
        </p:txBody>
      </p:sp>
      <p:pic>
        <p:nvPicPr>
          <p:cNvPr id="224" name="Shape 224"/>
          <p:cNvPicPr preferRelativeResize="0"/>
          <p:nvPr/>
        </p:nvPicPr>
        <p:blipFill rotWithShape="1">
          <a:blip r:embed="rId4">
            <a:alphaModFix/>
          </a:blip>
          <a:srcRect b="0" l="14075" r="5863" t="0"/>
          <a:stretch/>
        </p:blipFill>
        <p:spPr>
          <a:xfrm>
            <a:off x="7680175" y="289894"/>
            <a:ext cx="4286849" cy="22143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/>
          <p:nvPr>
            <p:ph idx="1" type="body"/>
          </p:nvPr>
        </p:nvSpPr>
        <p:spPr>
          <a:xfrm>
            <a:off x="1391476" y="1772816"/>
            <a:ext cx="7271659" cy="47525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Char char="•"/>
            </a:pPr>
            <a: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Charlemagne become embroiled in </a:t>
            </a:r>
            <a:b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conflicts with the Umayyad Caliphate in </a:t>
            </a:r>
            <a:b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Spain</a:t>
            </a:r>
            <a:endParaRPr/>
          </a:p>
          <a:p>
            <a:pPr indent="-342900" lvl="0" marL="342900" marR="0" rtl="0" algn="l">
              <a:spcBef>
                <a:spcPts val="52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Char char="•"/>
            </a:pPr>
            <a: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Won all his battles and sieges but had </a:t>
            </a:r>
            <a:b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difficulty maintaining those gains</a:t>
            </a:r>
            <a:endParaRPr/>
          </a:p>
          <a:p>
            <a:pPr indent="-342900" lvl="0" marL="342900" marR="0" rtl="0" algn="l">
              <a:spcBef>
                <a:spcPts val="52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Char char="•"/>
            </a:pPr>
            <a: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One debatable loss was an ambush by </a:t>
            </a:r>
            <a:b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Basques in the Pyrenees on Charlemagne's rearguard as he returned to France through the Roncevaux Pass</a:t>
            </a:r>
            <a:endParaRPr/>
          </a:p>
          <a:p>
            <a:pPr indent="-342900" lvl="0" marL="342900" marR="0" rtl="0" algn="l">
              <a:spcBef>
                <a:spcPts val="52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Char char="•"/>
            </a:pPr>
            <a: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These campaigns added </a:t>
            </a:r>
            <a:r>
              <a:rPr b="1" i="0" lang="en-US" sz="2600" u="none" cap="none" strike="noStrike">
                <a:solidFill>
                  <a:schemeClr val="lt1"/>
                </a:solidFill>
              </a:rPr>
              <a:t>Barcelona</a:t>
            </a:r>
            <a: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and the Spanish March to Charlemagne’s Empire</a:t>
            </a:r>
            <a:endParaRPr b="0" i="0" sz="26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177800" lvl="0" marL="342900" marR="0" rtl="0" algn="l">
              <a:spcBef>
                <a:spcPts val="52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177800" lvl="0" marL="342900" marR="0" rtl="0" algn="l">
              <a:spcBef>
                <a:spcPts val="52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177800" lvl="0" marL="342900" marR="0" rtl="0" algn="l">
              <a:spcBef>
                <a:spcPts val="52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30" name="Shape 230"/>
          <p:cNvSpPr txBox="1"/>
          <p:nvPr>
            <p:ph idx="2" type="body"/>
          </p:nvPr>
        </p:nvSpPr>
        <p:spPr>
          <a:xfrm>
            <a:off x="1391482" y="1196759"/>
            <a:ext cx="5376599" cy="4516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Charlemagne - Spain</a:t>
            </a:r>
            <a:endParaRPr b="1" i="0" sz="30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31" name="Shape 231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Carolingians</a:t>
            </a:r>
            <a:endParaRPr/>
          </a:p>
        </p:txBody>
      </p:sp>
      <p:pic>
        <p:nvPicPr>
          <p:cNvPr id="232" name="Shape 2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06499" y="362275"/>
            <a:ext cx="3027672" cy="3859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Shape 233"/>
          <p:cNvPicPr preferRelativeResize="0"/>
          <p:nvPr/>
        </p:nvPicPr>
        <p:blipFill rotWithShape="1">
          <a:blip r:embed="rId4">
            <a:alphaModFix/>
          </a:blip>
          <a:srcRect b="0" l="12886" r="29842" t="28741"/>
          <a:stretch/>
        </p:blipFill>
        <p:spPr>
          <a:xfrm>
            <a:off x="9120336" y="3551118"/>
            <a:ext cx="2880320" cy="29411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4" name="Shape 234"/>
          <p:cNvCxnSpPr/>
          <p:nvPr/>
        </p:nvCxnSpPr>
        <p:spPr>
          <a:xfrm flipH="1" rot="10800000">
            <a:off x="7977336" y="5949280"/>
            <a:ext cx="1719064" cy="85789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lg" w="lg" type="triangle"/>
          </a:ln>
        </p:spPr>
      </p:cxnSp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/>
          <p:nvPr>
            <p:ph idx="1" type="body"/>
          </p:nvPr>
        </p:nvSpPr>
        <p:spPr>
          <a:xfrm>
            <a:off x="1391477" y="1772816"/>
            <a:ext cx="5712635" cy="47525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Charles Martel began developing the Frankish cavalry after the Battle of Tours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Charlemagne built upon this and made the Frankish cavalry a core part of his army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Only wealthy nobles could afford the horses and equipment associated with the cavalry</a:t>
            </a:r>
            <a:endParaRPr b="0" i="0" sz="28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40" name="Shape 240"/>
          <p:cNvSpPr txBox="1"/>
          <p:nvPr>
            <p:ph idx="2" type="body"/>
          </p:nvPr>
        </p:nvSpPr>
        <p:spPr>
          <a:xfrm>
            <a:off x="1391482" y="1196759"/>
            <a:ext cx="5376599" cy="4516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Charlemagne - Cavalry</a:t>
            </a:r>
            <a:endParaRPr b="1" i="0" sz="30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41" name="Shape 241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Carolingians</a:t>
            </a:r>
            <a:endParaRPr/>
          </a:p>
        </p:txBody>
      </p:sp>
      <p:pic>
        <p:nvPicPr>
          <p:cNvPr id="242" name="Shape 2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86333" y="2636912"/>
            <a:ext cx="3500256" cy="4221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Shape 2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86589" y="3212976"/>
            <a:ext cx="2634610" cy="3473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Shape 2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60096" y="417931"/>
            <a:ext cx="5088845" cy="2277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/>
          <p:nvPr>
            <p:ph idx="1" type="body"/>
          </p:nvPr>
        </p:nvSpPr>
        <p:spPr>
          <a:xfrm>
            <a:off x="1391477" y="1772816"/>
            <a:ext cx="5928659" cy="47525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One of the legends of Charlemagne describes the ‘Twelve Peers’ – also known as the Paladins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Paladins were the best fighters in the king’s entourage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“Song of Roland” romanticizes the Battle of Roncevaux Pass in 778 C.E.  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Paladin’s valor represented the ideal Christian warrior</a:t>
            </a:r>
            <a:endParaRPr b="0" i="0" sz="28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1651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50" name="Shape 250"/>
          <p:cNvSpPr txBox="1"/>
          <p:nvPr>
            <p:ph idx="2" type="body"/>
          </p:nvPr>
        </p:nvSpPr>
        <p:spPr>
          <a:xfrm>
            <a:off x="1391482" y="1196759"/>
            <a:ext cx="5376599" cy="4516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Charlemagne - Cavalry</a:t>
            </a:r>
            <a:endParaRPr b="1" i="0" sz="30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51" name="Shape 251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Carolingians</a:t>
            </a:r>
            <a:endParaRPr/>
          </a:p>
        </p:txBody>
      </p:sp>
      <p:pic>
        <p:nvPicPr>
          <p:cNvPr id="252" name="Shape 2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08168" y="188640"/>
            <a:ext cx="4248472" cy="65567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 txBox="1"/>
          <p:nvPr>
            <p:ph idx="1" type="body"/>
          </p:nvPr>
        </p:nvSpPr>
        <p:spPr>
          <a:xfrm>
            <a:off x="1391477" y="1772816"/>
            <a:ext cx="4920547" cy="47525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Frankish military leader and governor of the Breton March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Chief Paladin of the Emperor Charlemagne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Part of the rearguard of Charlemagne’s force that was wiped out as the Frankish army left the Basque region of Spain</a:t>
            </a:r>
            <a:endParaRPr/>
          </a:p>
        </p:txBody>
      </p:sp>
      <p:sp>
        <p:nvSpPr>
          <p:cNvPr id="258" name="Shape 258"/>
          <p:cNvSpPr txBox="1"/>
          <p:nvPr>
            <p:ph idx="2" type="body"/>
          </p:nvPr>
        </p:nvSpPr>
        <p:spPr>
          <a:xfrm>
            <a:off x="1391482" y="1196759"/>
            <a:ext cx="5376599" cy="4516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Charlemagne – Song of Roland</a:t>
            </a:r>
            <a:endParaRPr b="1" i="0" sz="30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59" name="Shape 259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Carolingians</a:t>
            </a:r>
            <a:endParaRPr/>
          </a:p>
        </p:txBody>
      </p:sp>
      <p:pic>
        <p:nvPicPr>
          <p:cNvPr id="260" name="Shape 260"/>
          <p:cNvPicPr preferRelativeResize="0"/>
          <p:nvPr/>
        </p:nvPicPr>
        <p:blipFill rotWithShape="1">
          <a:blip r:embed="rId3">
            <a:alphaModFix/>
          </a:blip>
          <a:srcRect b="0" l="24640" r="0" t="0"/>
          <a:stretch/>
        </p:blipFill>
        <p:spPr>
          <a:xfrm>
            <a:off x="5723521" y="404664"/>
            <a:ext cx="2995662" cy="596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Shape 26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904312" y="548680"/>
            <a:ext cx="3069208" cy="48769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/>
          <p:nvPr>
            <p:ph idx="1" type="body"/>
          </p:nvPr>
        </p:nvSpPr>
        <p:spPr>
          <a:xfrm>
            <a:off x="1391478" y="1772816"/>
            <a:ext cx="8214292" cy="47525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Char char="•"/>
            </a:pPr>
            <a:r>
              <a:rPr b="0" i="0" lang="en-US" sz="27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’Song of Roland’ was composed in the 11</a:t>
            </a:r>
            <a:r>
              <a:rPr b="0" baseline="30000" i="0" lang="en-US" sz="27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</a:t>
            </a:r>
            <a:r>
              <a:rPr b="0" i="0" lang="en-US" sz="27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century and is a highly-romanticized account of Roland and the Paladin’s last </a:t>
            </a:r>
            <a:br>
              <a:rPr b="0" i="0" lang="en-US" sz="27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b="0" i="0" lang="en-US" sz="27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stand at the Battle of </a:t>
            </a:r>
            <a:br>
              <a:rPr b="0" i="0" lang="en-US" sz="27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b="0" i="0" lang="en-US" sz="27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Roncevaux Pass</a:t>
            </a:r>
            <a:endParaRPr/>
          </a:p>
          <a:p>
            <a:pPr indent="-342900" lvl="0" marL="342900" marR="0" rtl="0" algn="l">
              <a:spcBef>
                <a:spcPts val="54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Char char="•"/>
            </a:pPr>
            <a:r>
              <a:rPr b="0" i="0" lang="en-US" sz="27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Knights of latter ages held </a:t>
            </a:r>
            <a:br>
              <a:rPr b="0" i="0" lang="en-US" sz="27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b="0" i="0" lang="en-US" sz="27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Roland and the Paladins up </a:t>
            </a:r>
            <a:br>
              <a:rPr b="0" i="0" lang="en-US" sz="27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b="0" i="0" lang="en-US" sz="27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as an ideal of chivalric valor </a:t>
            </a:r>
            <a:br>
              <a:rPr b="0" i="0" lang="en-US" sz="27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b="0" i="0" lang="en-US" sz="27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and bravery</a:t>
            </a:r>
            <a:endParaRPr b="0" i="0" sz="27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67" name="Shape 267"/>
          <p:cNvSpPr txBox="1"/>
          <p:nvPr>
            <p:ph idx="2" type="body"/>
          </p:nvPr>
        </p:nvSpPr>
        <p:spPr>
          <a:xfrm>
            <a:off x="1391482" y="1196759"/>
            <a:ext cx="5376599" cy="4516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Charlemagne – Song of Roland</a:t>
            </a:r>
            <a:endParaRPr b="1" i="0" sz="30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68" name="Shape 268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Carolingians</a:t>
            </a:r>
            <a:endParaRPr/>
          </a:p>
        </p:txBody>
      </p:sp>
      <p:pic>
        <p:nvPicPr>
          <p:cNvPr id="269" name="Shape 2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605770" y="10902"/>
            <a:ext cx="2504956" cy="4378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Shape 27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56040" y="2790123"/>
            <a:ext cx="3690135" cy="38978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Shape 276"/>
          <p:cNvPicPr preferRelativeResize="0"/>
          <p:nvPr/>
        </p:nvPicPr>
        <p:blipFill rotWithShape="1">
          <a:blip r:embed="rId3">
            <a:alphaModFix/>
          </a:blip>
          <a:srcRect b="0" l="0" r="17099" t="0"/>
          <a:stretch/>
        </p:blipFill>
        <p:spPr>
          <a:xfrm>
            <a:off x="1559496" y="0"/>
            <a:ext cx="913687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Shape 28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2144" y="0"/>
            <a:ext cx="452112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Shape 28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7368" y="-25127"/>
            <a:ext cx="6475911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Shape 1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01" y="1"/>
            <a:ext cx="121886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Shape 138"/>
          <p:cNvSpPr txBox="1"/>
          <p:nvPr>
            <p:ph idx="1" type="subTitle"/>
          </p:nvPr>
        </p:nvSpPr>
        <p:spPr>
          <a:xfrm>
            <a:off x="1904169" y="4584328"/>
            <a:ext cx="5134500" cy="6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Clovis to Charlemagne</a:t>
            </a:r>
            <a:endParaRPr b="0" i="0" sz="32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39" name="Shape 139"/>
          <p:cNvSpPr/>
          <p:nvPr/>
        </p:nvSpPr>
        <p:spPr>
          <a:xfrm>
            <a:off x="1521738" y="2276872"/>
            <a:ext cx="4775666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Franks</a:t>
            </a:r>
            <a:endParaRPr b="1" i="0" sz="7200" u="none" cap="none" strike="noStrike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  <p:transition spd="med"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 txBox="1"/>
          <p:nvPr>
            <p:ph idx="1" type="body"/>
          </p:nvPr>
        </p:nvSpPr>
        <p:spPr>
          <a:xfrm>
            <a:off x="1391477" y="1772816"/>
            <a:ext cx="6144683" cy="47525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Made education the </a:t>
            </a:r>
            <a:b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cornerstone of his empire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Established schools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Ordered Latin be standardized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Ordered textbooks be created for teaching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New pronunciations were developed to standardize language</a:t>
            </a:r>
            <a:endParaRPr/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–"/>
            </a:pPr>
            <a:r>
              <a:rPr b="0" i="0" lang="en-US" sz="2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Literacy, liturgy, and scholarship flourished</a:t>
            </a:r>
            <a:endParaRPr/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i="0" lang="en-US" sz="3200" u="sng" cap="none" strike="noStrike">
                <a:solidFill>
                  <a:schemeClr val="hlink"/>
                </a:solidFill>
                <a:latin typeface="Source Sans Pro"/>
                <a:ea typeface="Source Sans Pro"/>
                <a:cs typeface="Source Sans Pro"/>
                <a:sym typeface="Source Sans Pro"/>
                <a:hlinkClick r:id="rId3"/>
              </a:rPr>
              <a:t>Video 7</a:t>
            </a:r>
            <a:endParaRPr b="0" i="0" sz="32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89" name="Shape 289"/>
          <p:cNvSpPr txBox="1"/>
          <p:nvPr>
            <p:ph idx="2" type="body"/>
          </p:nvPr>
        </p:nvSpPr>
        <p:spPr>
          <a:xfrm>
            <a:off x="1391482" y="1196759"/>
            <a:ext cx="5376599" cy="4516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Charlemagne - Reforms</a:t>
            </a:r>
            <a:endParaRPr b="1" i="0" sz="30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90" name="Shape 290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Carolingians</a:t>
            </a:r>
            <a:endParaRPr/>
          </a:p>
        </p:txBody>
      </p:sp>
      <p:pic>
        <p:nvPicPr>
          <p:cNvPr id="291" name="Shape 29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51157" y="266824"/>
            <a:ext cx="3848167" cy="33211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Shape 29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24192" y="3776468"/>
            <a:ext cx="3960440" cy="27635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 txBox="1"/>
          <p:nvPr>
            <p:ph idx="1" type="body"/>
          </p:nvPr>
        </p:nvSpPr>
        <p:spPr>
          <a:xfrm>
            <a:off x="1391477" y="1772816"/>
            <a:ext cx="6648739" cy="47525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Because of this focus on education:</a:t>
            </a:r>
            <a:endParaRPr/>
          </a:p>
          <a:p>
            <a:pPr indent="-285750" lvl="1" marL="742950" marR="0" rtl="0" algn="l">
              <a:spcBef>
                <a:spcPts val="52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Char char="–"/>
            </a:pPr>
            <a: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 pool of educated people to administer the Empire became available</a:t>
            </a:r>
            <a:endParaRPr/>
          </a:p>
          <a:p>
            <a:pPr indent="-285750" lvl="1" marL="742950" marR="0" rtl="0" algn="l">
              <a:spcBef>
                <a:spcPts val="52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Char char="–"/>
            </a:pPr>
            <a: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Produced a precise written language – Latin – that could be understood by any educated individual across the Empire</a:t>
            </a:r>
            <a:endParaRPr/>
          </a:p>
          <a:p>
            <a:pPr indent="-285750" lvl="1" marL="742950" marR="0" rtl="0" algn="l">
              <a:spcBef>
                <a:spcPts val="52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Char char="–"/>
            </a:pPr>
            <a: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Produced a generation of poets, historians, critics, theologians, and philosophers</a:t>
            </a:r>
            <a:endParaRPr/>
          </a:p>
        </p:txBody>
      </p:sp>
      <p:sp>
        <p:nvSpPr>
          <p:cNvPr id="298" name="Shape 298"/>
          <p:cNvSpPr txBox="1"/>
          <p:nvPr>
            <p:ph idx="2" type="body"/>
          </p:nvPr>
        </p:nvSpPr>
        <p:spPr>
          <a:xfrm>
            <a:off x="1391482" y="1196759"/>
            <a:ext cx="5376599" cy="4516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Charlemagne - Reforms</a:t>
            </a:r>
            <a:endParaRPr b="1" i="0" sz="30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99" name="Shape 299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Carolingians</a:t>
            </a:r>
            <a:endParaRPr/>
          </a:p>
        </p:txBody>
      </p:sp>
      <p:pic>
        <p:nvPicPr>
          <p:cNvPr id="300" name="Shape 30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40421" y="294952"/>
            <a:ext cx="2941979" cy="33569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Shape 30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26063" y="3301306"/>
            <a:ext cx="3312368" cy="32240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 txBox="1"/>
          <p:nvPr>
            <p:ph idx="1" type="body"/>
          </p:nvPr>
        </p:nvSpPr>
        <p:spPr>
          <a:xfrm>
            <a:off x="1391477" y="1844824"/>
            <a:ext cx="5828083" cy="4680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</a:pPr>
            <a:r>
              <a:rPr b="0" i="0" lang="en-US" sz="25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Charlemagne established churches and schools to reinforce the Church’s teachings in his newly conquered regions</a:t>
            </a:r>
            <a:endParaRPr/>
          </a:p>
          <a:p>
            <a:pPr indent="-342900" lvl="0" marL="342900" marR="0" rtl="0" algn="l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</a:pPr>
            <a:r>
              <a:rPr b="0" i="0" lang="en-US" sz="25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Church services were delivered in the languages of the peasants instead of Latin</a:t>
            </a:r>
            <a:endParaRPr/>
          </a:p>
          <a:p>
            <a:pPr indent="-342900" lvl="0" marL="342900" marR="0" rtl="0" algn="l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</a:pPr>
            <a:r>
              <a:rPr b="0" i="0" lang="en-US" sz="25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Reinforced Church teachings which established Charlemagne as God’s anointed leader</a:t>
            </a:r>
            <a:endParaRPr/>
          </a:p>
          <a:p>
            <a:pPr indent="-342900" lvl="0" marL="342900" marR="0" rtl="0" algn="l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</a:pPr>
            <a:r>
              <a:rPr b="0" i="0" lang="en-US" sz="2500" u="sng" cap="none" strike="noStrike">
                <a:solidFill>
                  <a:schemeClr val="hlink"/>
                </a:solidFill>
                <a:latin typeface="Source Sans Pro"/>
                <a:ea typeface="Source Sans Pro"/>
                <a:cs typeface="Source Sans Pro"/>
                <a:sym typeface="Source Sans Pro"/>
                <a:hlinkClick r:id="rId3"/>
              </a:rPr>
              <a:t>Video 8</a:t>
            </a:r>
            <a:endParaRPr b="0" i="0" sz="25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307" name="Shape 307"/>
          <p:cNvSpPr txBox="1"/>
          <p:nvPr>
            <p:ph idx="2" type="body"/>
          </p:nvPr>
        </p:nvSpPr>
        <p:spPr>
          <a:xfrm>
            <a:off x="1391482" y="1196759"/>
            <a:ext cx="5376599" cy="4516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Charlemagne - Reforms</a:t>
            </a:r>
            <a:endParaRPr b="1" i="0" sz="30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308" name="Shape 308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Carolingians</a:t>
            </a:r>
            <a:endParaRPr/>
          </a:p>
        </p:txBody>
      </p:sp>
      <p:pic>
        <p:nvPicPr>
          <p:cNvPr id="309" name="Shape 309"/>
          <p:cNvPicPr preferRelativeResize="0"/>
          <p:nvPr/>
        </p:nvPicPr>
        <p:blipFill rotWithShape="1">
          <a:blip r:embed="rId4">
            <a:alphaModFix/>
          </a:blip>
          <a:srcRect b="3239" l="2750" r="2749" t="4471"/>
          <a:stretch/>
        </p:blipFill>
        <p:spPr>
          <a:xfrm>
            <a:off x="7219560" y="351092"/>
            <a:ext cx="4694226" cy="293389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Andrew\Desktop\History Video\2 Middle Ages\8th Century\800 Charlemagne_and_Pope_Adrian_I.jpg" id="310" name="Shape 3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498782" y="3068960"/>
            <a:ext cx="4450001" cy="33123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Shape 315"/>
          <p:cNvSpPr txBox="1"/>
          <p:nvPr>
            <p:ph idx="1" type="body"/>
          </p:nvPr>
        </p:nvSpPr>
        <p:spPr>
          <a:xfrm>
            <a:off x="1391477" y="1844824"/>
            <a:ext cx="7080787" cy="4680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</a:pPr>
            <a:r>
              <a:rPr b="0" i="0" lang="en-US" sz="25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800 C.E. – On Christmas Day, the Pope crowned Charlemagne Holy Roman Emperor</a:t>
            </a:r>
            <a:endParaRPr/>
          </a:p>
          <a:p>
            <a:pPr indent="-342900" lvl="0" marL="342900" marR="0" rtl="0" algn="l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</a:pPr>
            <a:r>
              <a:rPr b="0" i="0" lang="en-US" sz="25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Significant that a pope was claiming the right to confer the title “Roman Emperor” on a European king</a:t>
            </a:r>
            <a:endParaRPr/>
          </a:p>
          <a:p>
            <a:pPr indent="-342900" lvl="0" marL="342900" marR="0" rtl="0" algn="l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</a:pPr>
            <a:r>
              <a:rPr b="0" i="0" lang="en-US" sz="25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In effect, the Pope was placing himself above the Emperor</a:t>
            </a:r>
            <a:endParaRPr/>
          </a:p>
          <a:p>
            <a:pPr indent="-342900" lvl="0" marL="342900" marR="0" rtl="0" algn="l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</a:pPr>
            <a:r>
              <a:rPr b="0" i="0" lang="en-US" sz="25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title of Holy Roman Emperor would last one thousand years until the last emperor was forced to abolish the title by Napoleon Bonaparte in 1806</a:t>
            </a:r>
            <a:endParaRPr/>
          </a:p>
        </p:txBody>
      </p:sp>
      <p:sp>
        <p:nvSpPr>
          <p:cNvPr id="316" name="Shape 316"/>
          <p:cNvSpPr txBox="1"/>
          <p:nvPr>
            <p:ph idx="2" type="body"/>
          </p:nvPr>
        </p:nvSpPr>
        <p:spPr>
          <a:xfrm>
            <a:off x="1391482" y="1196759"/>
            <a:ext cx="5376599" cy="4516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Holy Roman Emperor</a:t>
            </a:r>
            <a:endParaRPr b="1" i="0" sz="30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317" name="Shape 317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Carolingians</a:t>
            </a:r>
            <a:endParaRPr/>
          </a:p>
        </p:txBody>
      </p:sp>
      <p:pic>
        <p:nvPicPr>
          <p:cNvPr id="318" name="Shape 3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72264" y="274638"/>
            <a:ext cx="3398425" cy="63750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Shape 3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35560" y="953345"/>
            <a:ext cx="8856984" cy="5904655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Shape 324"/>
          <p:cNvSpPr txBox="1"/>
          <p:nvPr/>
        </p:nvSpPr>
        <p:spPr>
          <a:xfrm>
            <a:off x="2274404" y="116632"/>
            <a:ext cx="7643192" cy="9221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December 25, 800 C.E.</a:t>
            </a:r>
            <a:endParaRPr/>
          </a:p>
        </p:txBody>
      </p:sp>
    </p:spTree>
  </p:cSld>
  <p:clrMapOvr>
    <a:masterClrMapping/>
  </p:clrMapOvr>
  <p:transition spd="med"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Shape 329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Bust of Charlemagne</a:t>
            </a:r>
            <a:endParaRPr b="0" i="0" sz="44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330" name="Shape 330"/>
          <p:cNvSpPr txBox="1"/>
          <p:nvPr>
            <p:ph idx="1" type="body"/>
          </p:nvPr>
        </p:nvSpPr>
        <p:spPr>
          <a:xfrm>
            <a:off x="1391477" y="1340768"/>
            <a:ext cx="5352595" cy="51845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Char char="•"/>
            </a:pPr>
            <a:r>
              <a:rPr b="0" i="1" lang="en-US" sz="3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This reliquary was made around 1350 C.E. and is said to contain the skull cap of Charlemagne</a:t>
            </a:r>
            <a:endParaRPr/>
          </a:p>
          <a:p>
            <a:pPr indent="-342900" lvl="0" marL="342900" marR="0" rtl="0" algn="l">
              <a:spcBef>
                <a:spcPts val="72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Char char="•"/>
            </a:pPr>
            <a:r>
              <a:rPr b="0" i="1" lang="en-US" sz="3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Part of the treasure kept at Aachen Cathedral</a:t>
            </a:r>
            <a:endParaRPr b="0" i="1" sz="36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331" name="Shape 3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66901" y="-2"/>
            <a:ext cx="3452725" cy="503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Shape 3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1175" y="4946100"/>
            <a:ext cx="2679100" cy="1911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Carolingians</a:t>
            </a:r>
            <a:endParaRPr/>
          </a:p>
        </p:txBody>
      </p:sp>
      <p:sp>
        <p:nvSpPr>
          <p:cNvPr id="338" name="Shape 338"/>
          <p:cNvSpPr txBox="1"/>
          <p:nvPr>
            <p:ph idx="1" type="body"/>
          </p:nvPr>
        </p:nvSpPr>
        <p:spPr>
          <a:xfrm>
            <a:off x="1391477" y="1340768"/>
            <a:ext cx="6744824" cy="51845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814 C.E. – Charlemagne died leaving his empire to his only surviving heir Louis the Pious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Louis faced numerous civil wars </a:t>
            </a:r>
            <a:b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late in his reign as his sons </a:t>
            </a:r>
            <a:b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struggled for more power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840 C.E. – Louis the Pious died </a:t>
            </a:r>
            <a:b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and the Frankish Empire was </a:t>
            </a:r>
            <a:b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divided between three of his </a:t>
            </a:r>
            <a:b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sons as was custom</a:t>
            </a:r>
            <a:endParaRPr/>
          </a:p>
        </p:txBody>
      </p:sp>
      <p:pic>
        <p:nvPicPr>
          <p:cNvPr id="339" name="Shape 339"/>
          <p:cNvPicPr preferRelativeResize="0"/>
          <p:nvPr/>
        </p:nvPicPr>
        <p:blipFill rotWithShape="1">
          <a:blip r:embed="rId3">
            <a:alphaModFix/>
          </a:blip>
          <a:srcRect b="4652" l="7484" r="0" t="7333"/>
          <a:stretch/>
        </p:blipFill>
        <p:spPr>
          <a:xfrm>
            <a:off x="7123834" y="3301049"/>
            <a:ext cx="4624296" cy="3366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Shape 3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36301" y="258476"/>
            <a:ext cx="3576841" cy="3314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Background</a:t>
            </a:r>
            <a:endParaRPr b="0" i="0" sz="44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45" name="Shape 145"/>
          <p:cNvSpPr txBox="1"/>
          <p:nvPr>
            <p:ph idx="1" type="body"/>
          </p:nvPr>
        </p:nvSpPr>
        <p:spPr>
          <a:xfrm>
            <a:off x="1391477" y="1196751"/>
            <a:ext cx="5136571" cy="5328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Char char="•"/>
            </a:pPr>
            <a: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Franks were a confederacy of Germanic tribes that settled along the Rhine in the 3</a:t>
            </a:r>
            <a:r>
              <a:rPr b="0" baseline="3000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rd</a:t>
            </a:r>
            <a: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century C.E.</a:t>
            </a:r>
            <a:endParaRPr/>
          </a:p>
          <a:p>
            <a:pPr indent="-342900" lvl="0" marL="342900" marR="0" rtl="0" algn="l">
              <a:spcBef>
                <a:spcPts val="52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Char char="•"/>
            </a:pPr>
            <a: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Some Frankish tribes allied with Rome – others raided and pillaged the weakening Empire</a:t>
            </a:r>
            <a:endParaRPr/>
          </a:p>
          <a:p>
            <a:pPr indent="-342900" lvl="0" marL="342900" marR="0" rtl="0" algn="l">
              <a:spcBef>
                <a:spcPts val="52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Char char="•"/>
            </a:pPr>
            <a:r>
              <a:rPr b="0" i="0" lang="en-US" sz="26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451 C.E. - Frankish tribes fought on both sides at the Battle of the Catalaunian Plains between Rome and Attila the Hun</a:t>
            </a:r>
            <a:endParaRPr/>
          </a:p>
          <a:p>
            <a:pPr indent="-177800" lvl="0" marL="342900" marR="0" rtl="0" algn="l">
              <a:spcBef>
                <a:spcPts val="52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120650" lvl="1" marL="742950" marR="0" rtl="0" algn="l">
              <a:spcBef>
                <a:spcPts val="52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177800" lvl="0" marL="342900" marR="0" rtl="0" algn="l">
              <a:spcBef>
                <a:spcPts val="52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46" name="Shape 1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52384" y="391726"/>
            <a:ext cx="2414780" cy="3744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Shape 1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19889" y="3789040"/>
            <a:ext cx="4962511" cy="2789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Shape 148"/>
          <p:cNvPicPr preferRelativeResize="0"/>
          <p:nvPr/>
        </p:nvPicPr>
        <p:blipFill rotWithShape="1">
          <a:blip r:embed="rId5">
            <a:alphaModFix/>
          </a:blip>
          <a:srcRect b="4074" l="16261" r="12337" t="4005"/>
          <a:stretch/>
        </p:blipFill>
        <p:spPr>
          <a:xfrm>
            <a:off x="6393949" y="338481"/>
            <a:ext cx="3384376" cy="32558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Frankish Warriors</a:t>
            </a:r>
            <a:endParaRPr b="0" i="0" sz="44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54" name="Shape 1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23992" y="1360492"/>
            <a:ext cx="4096803" cy="54999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Shape 155"/>
          <p:cNvPicPr preferRelativeResize="0"/>
          <p:nvPr/>
        </p:nvPicPr>
        <p:blipFill rotWithShape="1">
          <a:blip r:embed="rId4">
            <a:alphaModFix/>
          </a:blip>
          <a:srcRect b="0" l="22622" r="0" t="0"/>
          <a:stretch/>
        </p:blipFill>
        <p:spPr>
          <a:xfrm>
            <a:off x="1127448" y="285052"/>
            <a:ext cx="2771596" cy="4714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Shape 156"/>
          <p:cNvPicPr preferRelativeResize="0"/>
          <p:nvPr/>
        </p:nvPicPr>
        <p:blipFill rotWithShape="1">
          <a:blip r:embed="rId5">
            <a:alphaModFix/>
          </a:blip>
          <a:srcRect b="2750" l="16662" r="15894" t="0"/>
          <a:stretch/>
        </p:blipFill>
        <p:spPr>
          <a:xfrm>
            <a:off x="1055440" y="836712"/>
            <a:ext cx="472460" cy="983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Shape 15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264352" y="263756"/>
            <a:ext cx="3273597" cy="4364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Shape 15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605138" y="1963844"/>
            <a:ext cx="2841244" cy="4385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/>
          <p:nvPr>
            <p:ph idx="1" type="body"/>
          </p:nvPr>
        </p:nvSpPr>
        <p:spPr>
          <a:xfrm>
            <a:off x="1391477" y="1772816"/>
            <a:ext cx="5280587" cy="48251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Retained their traditional spiritual beliefs that Christians defined as pagan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Worshipped many gods that were based in nature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As Frankish warlords moved further into Gaul they found themselves ruling a large Gallo-Roman Christian population</a:t>
            </a:r>
            <a:endParaRPr/>
          </a:p>
          <a:p>
            <a:pPr indent="-1651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64" name="Shape 164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Franks</a:t>
            </a:r>
            <a:endParaRPr b="0" i="0" sz="44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65" name="Shape 165"/>
          <p:cNvSpPr txBox="1"/>
          <p:nvPr>
            <p:ph idx="2" type="body"/>
          </p:nvPr>
        </p:nvSpPr>
        <p:spPr>
          <a:xfrm>
            <a:off x="1391482" y="1196759"/>
            <a:ext cx="5376599" cy="4516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Religion</a:t>
            </a:r>
            <a:endParaRPr b="1" i="0" sz="30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66" name="Shape 1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68081" y="3597674"/>
            <a:ext cx="5116824" cy="2937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Shape 16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620871" y="277711"/>
            <a:ext cx="2264034" cy="3510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Shape 16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20669" y="735695"/>
            <a:ext cx="2451596" cy="3265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/>
          <p:nvPr>
            <p:ph idx="1" type="body"/>
          </p:nvPr>
        </p:nvSpPr>
        <p:spPr>
          <a:xfrm>
            <a:off x="1391478" y="1700220"/>
            <a:ext cx="5856650" cy="48251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Reigned c. 481-511 C.E.</a:t>
            </a:r>
            <a:endParaRPr/>
          </a:p>
          <a:p>
            <a:pPr indent="-342900" lvl="0" marL="342900" marR="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United all the Frankish tribes under his rule</a:t>
            </a:r>
            <a:endParaRPr/>
          </a:p>
          <a:p>
            <a:pPr indent="-342900" lvl="0" marL="342900" marR="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Conquered most of Gaul in a series of military campaigns he began at the of age 15</a:t>
            </a:r>
            <a:endParaRPr/>
          </a:p>
          <a:p>
            <a:pPr indent="-342900" lvl="0" marL="342900" marR="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Regarded as the first king of what would become France</a:t>
            </a:r>
            <a:endParaRPr/>
          </a:p>
          <a:p>
            <a:pPr indent="-342900" lvl="0" marL="342900" marR="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Char char="•"/>
            </a:pPr>
            <a:r>
              <a:rPr b="0" i="0" lang="en-US" sz="3000" u="sng" cap="none" strike="noStrike">
                <a:solidFill>
                  <a:schemeClr val="hlink"/>
                </a:solidFill>
                <a:latin typeface="Source Sans Pro"/>
                <a:ea typeface="Source Sans Pro"/>
                <a:cs typeface="Source Sans Pro"/>
                <a:sym typeface="Source Sans Pro"/>
                <a:hlinkClick r:id="rId3"/>
              </a:rPr>
              <a:t>Video 2</a:t>
            </a:r>
            <a:endParaRPr b="0" i="0" sz="30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74" name="Shape 174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Merovingians</a:t>
            </a:r>
            <a:endParaRPr/>
          </a:p>
        </p:txBody>
      </p:sp>
      <p:sp>
        <p:nvSpPr>
          <p:cNvPr id="175" name="Shape 175"/>
          <p:cNvSpPr txBox="1"/>
          <p:nvPr>
            <p:ph idx="2" type="body"/>
          </p:nvPr>
        </p:nvSpPr>
        <p:spPr>
          <a:xfrm>
            <a:off x="1391482" y="1196759"/>
            <a:ext cx="5376599" cy="4516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Clovis I</a:t>
            </a:r>
            <a:endParaRPr b="1" i="0" sz="30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76" name="Shape 176"/>
          <p:cNvPicPr preferRelativeResize="0"/>
          <p:nvPr/>
        </p:nvPicPr>
        <p:blipFill rotWithShape="1">
          <a:blip r:embed="rId4">
            <a:alphaModFix/>
          </a:blip>
          <a:srcRect b="0" l="10266" r="5642" t="0"/>
          <a:stretch/>
        </p:blipFill>
        <p:spPr>
          <a:xfrm>
            <a:off x="7248128" y="464883"/>
            <a:ext cx="4618856" cy="3089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Shape 17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20136" y="3894244"/>
            <a:ext cx="4111104" cy="26311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/>
          <p:nvPr>
            <p:ph idx="1" type="body"/>
          </p:nvPr>
        </p:nvSpPr>
        <p:spPr>
          <a:xfrm>
            <a:off x="1391478" y="1844824"/>
            <a:ext cx="5712634" cy="4680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496 C.E. – Clovis I converted to Christianity, the religion of his wife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Most of Gaul had been Christian under the Romans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Clovis I became allies with the Pope in Rome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Marked the beginning of a powerful relationship in Europe between popes and kings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sng" cap="none" strike="noStrike">
                <a:solidFill>
                  <a:schemeClr val="hlink"/>
                </a:solidFill>
                <a:latin typeface="Source Sans Pro"/>
                <a:ea typeface="Source Sans Pro"/>
                <a:cs typeface="Source Sans Pro"/>
                <a:sym typeface="Source Sans Pro"/>
                <a:hlinkClick r:id="rId3"/>
              </a:rPr>
              <a:t>Video 3</a:t>
            </a:r>
            <a:endParaRPr b="0" i="0" sz="28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83" name="Shape 183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Merovingians</a:t>
            </a:r>
            <a:endParaRPr/>
          </a:p>
        </p:txBody>
      </p:sp>
      <p:sp>
        <p:nvSpPr>
          <p:cNvPr id="184" name="Shape 184"/>
          <p:cNvSpPr txBox="1"/>
          <p:nvPr>
            <p:ph idx="2" type="body"/>
          </p:nvPr>
        </p:nvSpPr>
        <p:spPr>
          <a:xfrm>
            <a:off x="1391482" y="1196759"/>
            <a:ext cx="5376599" cy="4516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Clovis I</a:t>
            </a:r>
            <a:endParaRPr/>
          </a:p>
          <a:p>
            <a:pPr indent="0" lvl="0" marL="0" marR="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85" name="Shape 185"/>
          <p:cNvPicPr preferRelativeResize="0"/>
          <p:nvPr/>
        </p:nvPicPr>
        <p:blipFill rotWithShape="1">
          <a:blip r:embed="rId4">
            <a:alphaModFix/>
          </a:blip>
          <a:srcRect b="0" l="3117" r="3376" t="0"/>
          <a:stretch/>
        </p:blipFill>
        <p:spPr>
          <a:xfrm>
            <a:off x="7248128" y="3863001"/>
            <a:ext cx="4608512" cy="28248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Shape 18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104111" y="579065"/>
            <a:ext cx="4885139" cy="27059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Baptism of Clovis</a:t>
            </a:r>
            <a:endParaRPr b="0" i="0" sz="44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93" name="Shape 19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44003" y="1184181"/>
            <a:ext cx="4135973" cy="5569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Shape 194"/>
          <p:cNvPicPr preferRelativeResize="0"/>
          <p:nvPr/>
        </p:nvPicPr>
        <p:blipFill rotWithShape="1">
          <a:blip r:embed="rId4">
            <a:alphaModFix/>
          </a:blip>
          <a:srcRect b="0" l="15437" r="3293" t="0"/>
          <a:stretch/>
        </p:blipFill>
        <p:spPr>
          <a:xfrm>
            <a:off x="6744072" y="1184182"/>
            <a:ext cx="4206083" cy="5569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/>
          <p:nvPr>
            <p:ph idx="1" type="body"/>
          </p:nvPr>
        </p:nvSpPr>
        <p:spPr>
          <a:xfrm>
            <a:off x="1391478" y="1700220"/>
            <a:ext cx="5602885" cy="48251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Church began supporting Clovis’ military campaigns against pagan tribes of Western Europe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Was a means to convert more people to Christianity and extend the power of the Roman Catholic Church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Clovis I became the most powerful king in Western Europe</a:t>
            </a:r>
            <a:endParaRPr/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b="0" i="0" lang="en-US" sz="2800" u="sng" cap="none" strike="noStrike">
                <a:solidFill>
                  <a:schemeClr val="hlink"/>
                </a:solidFill>
                <a:latin typeface="Source Sans Pro"/>
                <a:ea typeface="Source Sans Pro"/>
                <a:cs typeface="Source Sans Pro"/>
                <a:sym typeface="Source Sans Pro"/>
                <a:hlinkClick r:id="rId3"/>
              </a:rPr>
              <a:t>Video 4</a:t>
            </a:r>
            <a:endParaRPr b="0" i="0" sz="28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00" name="Shape 200"/>
          <p:cNvSpPr txBox="1"/>
          <p:nvPr>
            <p:ph type="title"/>
          </p:nvPr>
        </p:nvSpPr>
        <p:spPr>
          <a:xfrm>
            <a:off x="1391477" y="274638"/>
            <a:ext cx="10190923" cy="9221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4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Merovingians</a:t>
            </a:r>
            <a:endParaRPr/>
          </a:p>
        </p:txBody>
      </p:sp>
      <p:sp>
        <p:nvSpPr>
          <p:cNvPr id="201" name="Shape 201"/>
          <p:cNvSpPr txBox="1"/>
          <p:nvPr>
            <p:ph idx="2" type="body"/>
          </p:nvPr>
        </p:nvSpPr>
        <p:spPr>
          <a:xfrm>
            <a:off x="1391482" y="1196759"/>
            <a:ext cx="5376599" cy="4516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Clovis I</a:t>
            </a:r>
            <a:endParaRPr/>
          </a:p>
          <a:p>
            <a:pPr indent="0" lvl="0" marL="0" marR="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202" name="Shape 202"/>
          <p:cNvPicPr preferRelativeResize="0"/>
          <p:nvPr/>
        </p:nvPicPr>
        <p:blipFill rotWithShape="1">
          <a:blip r:embed="rId4">
            <a:alphaModFix/>
          </a:blip>
          <a:srcRect b="0" l="4024" r="0" t="0"/>
          <a:stretch/>
        </p:blipFill>
        <p:spPr>
          <a:xfrm>
            <a:off x="7515045" y="2780928"/>
            <a:ext cx="4153644" cy="388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Shape 20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63532" y="396100"/>
            <a:ext cx="2831645" cy="29570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Shape 20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000402" y="113760"/>
            <a:ext cx="2037456" cy="28831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